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9719401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9719401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5e2ebb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5e2ebb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20ee586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20ee586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31182c3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31182c3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31182c37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e31182c37d_1_24:notes"/>
          <p:cNvSpPr/>
          <p:nvPr>
            <p:ph idx="2" type="sldImg"/>
          </p:nvPr>
        </p:nvSpPr>
        <p:spPr>
          <a:xfrm>
            <a:off x="877223" y="685800"/>
            <a:ext cx="510422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31182c3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31182c3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0ee5860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0ee5860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31182c3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31182c3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31182c3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31182c3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ioconductor.org/packages/GeneTonic/" TargetMode="External"/><Relationship Id="rId4" Type="http://schemas.openxmlformats.org/officeDocument/2006/relationships/hyperlink" Target="https://github.com/federicomarini/GeneTonic" TargetMode="External"/><Relationship Id="rId5" Type="http://schemas.openxmlformats.org/officeDocument/2006/relationships/hyperlink" Target="http://shiny.imbei.uni-mainz.de:3838/GeneTonic/" TargetMode="External"/><Relationship Id="rId6" Type="http://schemas.openxmlformats.org/officeDocument/2006/relationships/hyperlink" Target="https://doi.org/10.1101/2021.05.19.444862" TargetMode="External"/><Relationship Id="rId7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doi.org/10.1186/s13059-016-0881-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0" Type="http://schemas.openxmlformats.org/officeDocument/2006/relationships/image" Target="../media/image9.png"/><Relationship Id="rId9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doi.org/10.1101/2021.05.19.444862" TargetMode="External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doi.org/10.1101/2021.05.19.444862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GeneTonic</a:t>
            </a:r>
            <a:endParaRPr>
              <a:solidFill>
                <a:srgbClr val="18A2B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de" sz="2500">
                <a:solidFill>
                  <a:srgbClr val="18A2B8"/>
                </a:solidFill>
              </a:rPr>
              <a:t>Enjoying the interpretation of your RNA-seq data analysis</a:t>
            </a:r>
            <a:endParaRPr i="1" sz="2500">
              <a:solidFill>
                <a:srgbClr val="18A2B8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 in Pharma, November 2-4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Annekathrin Ludt</a:t>
            </a:r>
            <a:r>
              <a:rPr lang="de"/>
              <a:t> and Federico Marini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 	   </a:t>
            </a: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@AnnekathrinLudt  </a:t>
            </a: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@FedeBioinfo</a:t>
            </a:r>
            <a:endParaRPr>
              <a:solidFill>
                <a:srgbClr val="18A2B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800300" y="4320075"/>
            <a:ext cx="55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725" y="3703950"/>
            <a:ext cx="439775" cy="4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Links</a:t>
            </a:r>
            <a:r>
              <a:rPr lang="de">
                <a:solidFill>
                  <a:srgbClr val="18A2B8"/>
                </a:solidFill>
              </a:rPr>
              <a:t> and material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http://bioconductor.org/packages/GeneTonic/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https://github.com/federicomarini/GeneTonic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http://shiny.imbei.uni-mainz.de:3838/GeneTonic/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Manuscript: </a:t>
            </a:r>
            <a:r>
              <a:rPr lang="de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https://doi.org/10.1101/2021.05.19.444862</a:t>
            </a:r>
            <a:r>
              <a:rPr lang="de">
                <a:latin typeface="Consolas"/>
                <a:ea typeface="Consolas"/>
                <a:cs typeface="Consolas"/>
                <a:sym typeface="Consolas"/>
              </a:rPr>
              <a:t>, in press BMC Bioinformatics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latin typeface="Consolas"/>
                <a:ea typeface="Consolas"/>
                <a:cs typeface="Consolas"/>
                <a:sym typeface="Consolas"/>
              </a:rPr>
              <a:t>Reach out for suggestions &amp; contributions!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3725" y="49579"/>
            <a:ext cx="2118574" cy="23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Transcriptome analysis 101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/>
              <a:t>RNA-seq:</a:t>
            </a:r>
            <a:r>
              <a:rPr lang="de"/>
              <a:t> High dimensional snapshot to quantify the transcriptomic activity of all RNA species in a sample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/>
              <a:t>Data</a:t>
            </a:r>
            <a:r>
              <a:rPr lang="de"/>
              <a:t>: genes x samples (e.g. bulk/single cells)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/>
              <a:t>Objectives: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Compare abundances to discover differentially expressed genes, gene signatures, etc. - features associated with phenotypic differences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Identification of cell subpopulations, description of developmental trajectories, study noise and heterogeneity in transcriptional regulation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A wide variety of applications exist...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8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RNA-seq: DE analysis </a:t>
            </a:r>
            <a:r>
              <a:rPr i="1" lang="de">
                <a:solidFill>
                  <a:srgbClr val="18A2B8"/>
                </a:solidFill>
              </a:rPr>
              <a:t>can</a:t>
            </a:r>
            <a:r>
              <a:rPr lang="de">
                <a:solidFill>
                  <a:srgbClr val="18A2B8"/>
                </a:solidFill>
              </a:rPr>
              <a:t> be easy</a:t>
            </a:r>
            <a:endParaRPr>
              <a:solidFill>
                <a:srgbClr val="18A2B8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00" y="0"/>
            <a:ext cx="7171999" cy="45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787300" y="4583200"/>
            <a:ext cx="32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https://doi.org/10.1186/s13059-016-0881-8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015314" y="579766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Google Shape;72;p15"/>
          <p:cNvSpPr/>
          <p:nvPr/>
        </p:nvSpPr>
        <p:spPr>
          <a:xfrm>
            <a:off x="757639" y="2151391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18A2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15"/>
          <p:cNvSpPr/>
          <p:nvPr/>
        </p:nvSpPr>
        <p:spPr>
          <a:xfrm>
            <a:off x="2291164" y="2151391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18A2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Google Shape;74;p15"/>
          <p:cNvSpPr/>
          <p:nvPr/>
        </p:nvSpPr>
        <p:spPr>
          <a:xfrm>
            <a:off x="4634314" y="2151391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18A2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5"/>
          <p:cNvSpPr/>
          <p:nvPr/>
        </p:nvSpPr>
        <p:spPr>
          <a:xfrm>
            <a:off x="6710764" y="2151391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18A2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15"/>
          <p:cNvSpPr/>
          <p:nvPr/>
        </p:nvSpPr>
        <p:spPr>
          <a:xfrm>
            <a:off x="1262464" y="3317503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5"/>
          <p:cNvSpPr/>
          <p:nvPr/>
        </p:nvSpPr>
        <p:spPr>
          <a:xfrm>
            <a:off x="2157814" y="579766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Google Shape;78;p15"/>
          <p:cNvSpPr/>
          <p:nvPr/>
        </p:nvSpPr>
        <p:spPr>
          <a:xfrm>
            <a:off x="6053539" y="3317503"/>
            <a:ext cx="1092625" cy="590300"/>
          </a:xfrm>
          <a:custGeom>
            <a:rect b="b" l="l" r="r" t="t"/>
            <a:pathLst>
              <a:path extrusionOk="0" h="23612" w="43705">
                <a:moveTo>
                  <a:pt x="42084" y="4622"/>
                </a:moveTo>
                <a:cubicBezTo>
                  <a:pt x="39933" y="-756"/>
                  <a:pt x="31112" y="50"/>
                  <a:pt x="25320" y="50"/>
                </a:cubicBezTo>
                <a:cubicBezTo>
                  <a:pt x="16062" y="50"/>
                  <a:pt x="-3092" y="4114"/>
                  <a:pt x="555" y="12623"/>
                </a:cubicBezTo>
                <a:cubicBezTo>
                  <a:pt x="5531" y="24234"/>
                  <a:pt x="25852" y="25863"/>
                  <a:pt x="37512" y="21005"/>
                </a:cubicBezTo>
                <a:cubicBezTo>
                  <a:pt x="41091" y="19514"/>
                  <a:pt x="43994" y="14957"/>
                  <a:pt x="43608" y="11099"/>
                </a:cubicBezTo>
                <a:cubicBezTo>
                  <a:pt x="43347" y="8494"/>
                  <a:pt x="40833" y="6455"/>
                  <a:pt x="38655" y="5003"/>
                </a:cubicBezTo>
              </a:path>
            </a:pathLst>
          </a:cu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64050" y="410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The </a:t>
            </a:r>
            <a:r>
              <a:rPr i="1" lang="de">
                <a:solidFill>
                  <a:schemeClr val="lt1"/>
                </a:solidFill>
              </a:rPr>
              <a:t>real</a:t>
            </a:r>
            <a:r>
              <a:rPr lang="de">
                <a:solidFill>
                  <a:schemeClr val="lt1"/>
                </a:solidFill>
              </a:rPr>
              <a:t> bottleneck to spark </a:t>
            </a:r>
            <a:br>
              <a:rPr lang="de">
                <a:solidFill>
                  <a:schemeClr val="lt1"/>
                </a:solidFill>
              </a:rPr>
            </a:br>
            <a:r>
              <a:rPr lang="de">
                <a:solidFill>
                  <a:schemeClr val="lt1"/>
                </a:solidFill>
              </a:rPr>
              <a:t>joy in the analysis...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82" y="528437"/>
            <a:ext cx="5015898" cy="249857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8506" y="779598"/>
            <a:ext cx="3360123" cy="354627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2718" y="1021564"/>
            <a:ext cx="3818826" cy="354502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9640" y="1784163"/>
            <a:ext cx="4783510" cy="296075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8730" y="2292920"/>
            <a:ext cx="3976824" cy="280508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7"/>
          <p:cNvSpPr txBox="1"/>
          <p:nvPr>
            <p:ph idx="4294967295"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Been there, done that</a:t>
            </a:r>
            <a:endParaRPr>
              <a:solidFill>
                <a:srgbClr val="18A2B8"/>
              </a:solidFill>
            </a:endParaRPr>
          </a:p>
        </p:txBody>
      </p:sp>
      <p:grpSp>
        <p:nvGrpSpPr>
          <p:cNvPr id="95" name="Google Shape;95;p17"/>
          <p:cNvGrpSpPr/>
          <p:nvPr/>
        </p:nvGrpSpPr>
        <p:grpSpPr>
          <a:xfrm>
            <a:off x="2757233" y="1020868"/>
            <a:ext cx="3629533" cy="3546443"/>
            <a:chOff x="2549587" y="534637"/>
            <a:chExt cx="4528425" cy="4518913"/>
          </a:xfrm>
        </p:grpSpPr>
        <p:sp>
          <p:nvSpPr>
            <p:cNvPr id="96" name="Google Shape;96;p17"/>
            <p:cNvSpPr/>
            <p:nvPr/>
          </p:nvSpPr>
          <p:spPr>
            <a:xfrm rot="2700000">
              <a:off x="1804166" y="2613138"/>
              <a:ext cx="6028792" cy="3618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 rot="-2700000">
              <a:off x="1794641" y="2613151"/>
              <a:ext cx="6028792" cy="3618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" name="Google Shape;9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3938" y="-19025"/>
            <a:ext cx="4686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0250" y="-2"/>
            <a:ext cx="2124076" cy="97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7"/>
          <p:cNvGrpSpPr/>
          <p:nvPr/>
        </p:nvGrpSpPr>
        <p:grpSpPr>
          <a:xfrm>
            <a:off x="6772785" y="-22"/>
            <a:ext cx="2159012" cy="979860"/>
            <a:chOff x="5391150" y="3190875"/>
            <a:chExt cx="3714749" cy="1685925"/>
          </a:xfrm>
        </p:grpSpPr>
        <p:pic>
          <p:nvPicPr>
            <p:cNvPr id="101" name="Google Shape;101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91150" y="3193025"/>
              <a:ext cx="3714749" cy="1683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7"/>
            <p:cNvSpPr/>
            <p:nvPr/>
          </p:nvSpPr>
          <p:spPr>
            <a:xfrm>
              <a:off x="6591300" y="3190875"/>
              <a:ext cx="1409700" cy="48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GeneTonic</a:t>
            </a:r>
            <a:r>
              <a:rPr lang="de">
                <a:solidFill>
                  <a:srgbClr val="18A2B8"/>
                </a:solidFill>
              </a:rPr>
              <a:t> - from the manuscript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“We developed the </a:t>
            </a:r>
            <a:r>
              <a:rPr lang="de">
                <a:latin typeface="Consolas"/>
                <a:ea typeface="Consolas"/>
                <a:cs typeface="Consolas"/>
                <a:sym typeface="Consolas"/>
              </a:rPr>
              <a:t>GeneTonic</a:t>
            </a:r>
            <a:r>
              <a:rPr lang="de"/>
              <a:t> software package, which serves as a comprehensive toolkit for streamlining the interpretation of functional enrichment analyses, by fully leveraging the information of expression values in a differential expression context.”</a:t>
            </a:r>
            <a:endParaRPr sz="2400"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3379501"/>
            <a:ext cx="5667376" cy="16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787300" y="4583200"/>
            <a:ext cx="32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https://doi.org/10.1101/2021.05.19.444862</a:t>
            </a:r>
            <a:r>
              <a:rPr lang="de" sz="1200"/>
              <a:t> 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950" y="2498875"/>
            <a:ext cx="6056111" cy="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50" y="328150"/>
            <a:ext cx="7472901" cy="46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6786775" y="1295225"/>
            <a:ext cx="19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The </a:t>
            </a: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GeneTonic</a:t>
            </a:r>
            <a:r>
              <a:rPr lang="de">
                <a:solidFill>
                  <a:srgbClr val="18A2B8"/>
                </a:solidFill>
              </a:rPr>
              <a:t> workflow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787300" y="4811800"/>
            <a:ext cx="329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https://doi.org/10.1101/2021.05.19.444862</a:t>
            </a:r>
            <a:r>
              <a:rPr lang="de" sz="1200"/>
              <a:t> </a:t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2305050" y="2884000"/>
            <a:ext cx="6348000" cy="1981200"/>
            <a:chOff x="2171700" y="2884000"/>
            <a:chExt cx="6348000" cy="1981200"/>
          </a:xfrm>
        </p:grpSpPr>
        <p:sp>
          <p:nvSpPr>
            <p:cNvPr id="121" name="Google Shape;121;p19"/>
            <p:cNvSpPr/>
            <p:nvPr/>
          </p:nvSpPr>
          <p:spPr>
            <a:xfrm>
              <a:off x="2648100" y="2884000"/>
              <a:ext cx="5871600" cy="1981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2171700" y="3445975"/>
              <a:ext cx="928200" cy="130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9"/>
          <p:cNvSpPr/>
          <p:nvPr/>
        </p:nvSpPr>
        <p:spPr>
          <a:xfrm>
            <a:off x="866775" y="2341000"/>
            <a:ext cx="7719600" cy="252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  <a:latin typeface="Consolas"/>
                <a:ea typeface="Consolas"/>
                <a:cs typeface="Consolas"/>
                <a:sym typeface="Consolas"/>
              </a:rPr>
              <a:t>GeneTonic</a:t>
            </a:r>
            <a:r>
              <a:rPr lang="de">
                <a:solidFill>
                  <a:srgbClr val="18A2B8"/>
                </a:solidFill>
              </a:rPr>
              <a:t> in a nutshell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Uses s</a:t>
            </a:r>
            <a:r>
              <a:rPr lang="de"/>
              <a:t>tandardized objects for your datasets and results (Excel does not count) - one-stop-shop solution after commonly done steps!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Visual overviews on the enrichment results + expression data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Interactivity and drilldown operations to make analyses accessible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Reducing time-to-insight for collaboration partners - getting better results, </a:t>
            </a:r>
            <a:r>
              <a:rPr i="1" lang="de"/>
              <a:t>together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Interoperability as key design aspect </a:t>
            </a:r>
            <a:br>
              <a:rPr lang="de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Bookmarkinging and reporting for reproducibility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5042" t="0"/>
          <a:stretch/>
        </p:blipFill>
        <p:spPr>
          <a:xfrm>
            <a:off x="810500" y="4523175"/>
            <a:ext cx="1370725" cy="6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825" y="3743325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401695">
            <a:off x="5210175" y="3990975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540646">
            <a:off x="5600700" y="3587250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544895">
            <a:off x="6905625" y="3762588"/>
            <a:ext cx="9334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598532">
            <a:off x="6229349" y="3762588"/>
            <a:ext cx="9334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18A2B8"/>
                </a:solidFill>
              </a:rPr>
              <a:t>“I’ll have a look around” - the </a:t>
            </a:r>
            <a:r>
              <a:rPr i="1" lang="de">
                <a:solidFill>
                  <a:srgbClr val="18A2B8"/>
                </a:solidFill>
              </a:rPr>
              <a:t>tour</a:t>
            </a:r>
            <a:r>
              <a:rPr lang="de">
                <a:solidFill>
                  <a:srgbClr val="18A2B8"/>
                </a:solidFill>
              </a:rPr>
              <a:t> setup</a:t>
            </a:r>
            <a:endParaRPr>
              <a:solidFill>
                <a:srgbClr val="18A2B8"/>
              </a:solidFill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GeneTonic will suggest what you can do in each section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63730" l="0" r="0" t="0"/>
          <a:stretch/>
        </p:blipFill>
        <p:spPr>
          <a:xfrm>
            <a:off x="235500" y="1703174"/>
            <a:ext cx="8520599" cy="33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 rot="2700000">
            <a:off x="7372353" y="1531820"/>
            <a:ext cx="876105" cy="41917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